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313" r:id="rId4"/>
    <p:sldId id="259" r:id="rId5"/>
    <p:sldId id="314" r:id="rId6"/>
    <p:sldId id="258" r:id="rId7"/>
    <p:sldId id="299" r:id="rId8"/>
    <p:sldId id="312" r:id="rId9"/>
    <p:sldId id="300" r:id="rId10"/>
    <p:sldId id="308" r:id="rId11"/>
    <p:sldId id="317" r:id="rId12"/>
    <p:sldId id="293" r:id="rId13"/>
    <p:sldId id="301" r:id="rId14"/>
    <p:sldId id="267" r:id="rId15"/>
    <p:sldId id="316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046B25-1CD6-4BDF-92BA-5F34AA971286}">
          <p14:sldIdLst>
            <p14:sldId id="256"/>
            <p14:sldId id="269"/>
            <p14:sldId id="313"/>
            <p14:sldId id="259"/>
            <p14:sldId id="314"/>
            <p14:sldId id="258"/>
            <p14:sldId id="299"/>
            <p14:sldId id="312"/>
            <p14:sldId id="300"/>
            <p14:sldId id="308"/>
            <p14:sldId id="317"/>
            <p14:sldId id="293"/>
            <p14:sldId id="301"/>
            <p14:sldId id="267"/>
            <p14:sldId id="316"/>
          </p14:sldIdLst>
        </p14:section>
        <p14:section name="Closing Section" id="{F9018635-FA30-4337-8773-261AA56F254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56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mrobo-12" initials="P1" lastIdx="2" clrIdx="0">
    <p:extLst>
      <p:ext uri="{19B8F6BF-5375-455C-9EA6-DF929625EA0E}">
        <p15:presenceInfo xmlns:p15="http://schemas.microsoft.com/office/powerpoint/2012/main" userId="S-1-5-21-2020646777-2370842928-140465168-1233" providerId="AD"/>
      </p:ext>
    </p:extLst>
  </p:cmAuthor>
  <p:cmAuthor id="2" name="Promrobo-14" initials="P1" lastIdx="1" clrIdx="1">
    <p:extLst>
      <p:ext uri="{19B8F6BF-5375-455C-9EA6-DF929625EA0E}">
        <p15:presenceInfo xmlns:p15="http://schemas.microsoft.com/office/powerpoint/2012/main" userId="S-1-5-21-2020646777-2370842928-140465168-12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A0A0A2"/>
    <a:srgbClr val="9E9DA1"/>
    <a:srgbClr val="66666B"/>
    <a:srgbClr val="FF9933"/>
    <a:srgbClr val="55CEF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1938" y="912"/>
      </p:cViewPr>
      <p:guideLst>
        <p:guide orient="horz" pos="2251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1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15/05/2025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43213" y="438150"/>
            <a:ext cx="6505575" cy="64198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250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579116" y="2212724"/>
            <a:ext cx="5852156" cy="6788502"/>
          </a:xfrm>
          <a:custGeom>
            <a:avLst/>
            <a:gdLst>
              <a:gd name="connsiteX0" fmla="*/ 2995448 w 5990895"/>
              <a:gd name="connsiteY0" fmla="*/ 0 h 6949441"/>
              <a:gd name="connsiteX1" fmla="*/ 5990895 w 5990895"/>
              <a:gd name="connsiteY1" fmla="*/ 1497724 h 6949441"/>
              <a:gd name="connsiteX2" fmla="*/ 5990895 w 5990895"/>
              <a:gd name="connsiteY2" fmla="*/ 5451717 h 6949441"/>
              <a:gd name="connsiteX3" fmla="*/ 2995448 w 5990895"/>
              <a:gd name="connsiteY3" fmla="*/ 6949441 h 6949441"/>
              <a:gd name="connsiteX4" fmla="*/ 0 w 5990895"/>
              <a:gd name="connsiteY4" fmla="*/ 5451717 h 6949441"/>
              <a:gd name="connsiteX5" fmla="*/ 0 w 5990895"/>
              <a:gd name="connsiteY5" fmla="*/ 1497724 h 69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0895" h="6949441">
                <a:moveTo>
                  <a:pt x="2995448" y="0"/>
                </a:moveTo>
                <a:lnTo>
                  <a:pt x="5990895" y="1497724"/>
                </a:lnTo>
                <a:lnTo>
                  <a:pt x="5990895" y="5451717"/>
                </a:lnTo>
                <a:lnTo>
                  <a:pt x="2995448" y="6949441"/>
                </a:lnTo>
                <a:lnTo>
                  <a:pt x="0" y="5451717"/>
                </a:lnTo>
                <a:lnTo>
                  <a:pt x="0" y="14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62089" y="816396"/>
            <a:ext cx="4546056" cy="4546054"/>
          </a:xfrm>
          <a:custGeom>
            <a:avLst/>
            <a:gdLst>
              <a:gd name="connsiteX0" fmla="*/ 2273028 w 4546056"/>
              <a:gd name="connsiteY0" fmla="*/ 0 h 4546054"/>
              <a:gd name="connsiteX1" fmla="*/ 4546056 w 4546056"/>
              <a:gd name="connsiteY1" fmla="*/ 2273027 h 4546054"/>
              <a:gd name="connsiteX2" fmla="*/ 2273028 w 4546056"/>
              <a:gd name="connsiteY2" fmla="*/ 4546054 h 4546054"/>
              <a:gd name="connsiteX3" fmla="*/ 0 w 4546056"/>
              <a:gd name="connsiteY3" fmla="*/ 2273027 h 4546054"/>
              <a:gd name="connsiteX4" fmla="*/ 2273028 w 4546056"/>
              <a:gd name="connsiteY4" fmla="*/ 0 h 454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056" h="4546054">
                <a:moveTo>
                  <a:pt x="2273028" y="0"/>
                </a:moveTo>
                <a:cubicBezTo>
                  <a:pt x="3528387" y="0"/>
                  <a:pt x="4546056" y="1017669"/>
                  <a:pt x="4546056" y="2273027"/>
                </a:cubicBezTo>
                <a:cubicBezTo>
                  <a:pt x="4546056" y="3528385"/>
                  <a:pt x="3528387" y="4546054"/>
                  <a:pt x="2273028" y="4546054"/>
                </a:cubicBezTo>
                <a:cubicBezTo>
                  <a:pt x="1017669" y="4546054"/>
                  <a:pt x="0" y="3528385"/>
                  <a:pt x="0" y="2273027"/>
                </a:cubicBezTo>
                <a:cubicBezTo>
                  <a:pt x="0" y="1017669"/>
                  <a:pt x="1017669" y="0"/>
                  <a:pt x="2273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2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446833" cy="6858000"/>
          </a:xfrm>
          <a:custGeom>
            <a:avLst/>
            <a:gdLst>
              <a:gd name="connsiteX0" fmla="*/ 0 w 4446833"/>
              <a:gd name="connsiteY0" fmla="*/ 0 h 6858000"/>
              <a:gd name="connsiteX1" fmla="*/ 4446833 w 4446833"/>
              <a:gd name="connsiteY1" fmla="*/ 0 h 6858000"/>
              <a:gd name="connsiteX2" fmla="*/ 4446833 w 4446833"/>
              <a:gd name="connsiteY2" fmla="*/ 6858000 h 6858000"/>
              <a:gd name="connsiteX3" fmla="*/ 0 w 4446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6833" h="6858000">
                <a:moveTo>
                  <a:pt x="0" y="0"/>
                </a:moveTo>
                <a:lnTo>
                  <a:pt x="4446833" y="0"/>
                </a:lnTo>
                <a:lnTo>
                  <a:pt x="444683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937760"/>
          </a:xfrm>
          <a:custGeom>
            <a:avLst/>
            <a:gdLst>
              <a:gd name="connsiteX0" fmla="*/ 0 w 12192000"/>
              <a:gd name="connsiteY0" fmla="*/ 0 h 4937760"/>
              <a:gd name="connsiteX1" fmla="*/ 12192000 w 12192000"/>
              <a:gd name="connsiteY1" fmla="*/ 0 h 4937760"/>
              <a:gd name="connsiteX2" fmla="*/ 12192000 w 12192000"/>
              <a:gd name="connsiteY2" fmla="*/ 4937760 h 4937760"/>
              <a:gd name="connsiteX3" fmla="*/ 0 w 12192000"/>
              <a:gd name="connsiteY3" fmla="*/ 4937760 h 493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37760">
                <a:moveTo>
                  <a:pt x="0" y="0"/>
                </a:moveTo>
                <a:lnTo>
                  <a:pt x="12192000" y="0"/>
                </a:lnTo>
                <a:lnTo>
                  <a:pt x="12192000" y="4937760"/>
                </a:lnTo>
                <a:lnTo>
                  <a:pt x="0" y="4937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93519" y="1188719"/>
            <a:ext cx="4023360" cy="4480560"/>
          </a:xfrm>
          <a:custGeom>
            <a:avLst/>
            <a:gdLst>
              <a:gd name="connsiteX0" fmla="*/ 0 w 4023360"/>
              <a:gd name="connsiteY0" fmla="*/ 0 h 4480560"/>
              <a:gd name="connsiteX1" fmla="*/ 4023360 w 4023360"/>
              <a:gd name="connsiteY1" fmla="*/ 0 h 4480560"/>
              <a:gd name="connsiteX2" fmla="*/ 4023360 w 4023360"/>
              <a:gd name="connsiteY2" fmla="*/ 4480560 h 4480560"/>
              <a:gd name="connsiteX3" fmla="*/ 0 w 4023360"/>
              <a:gd name="connsiteY3" fmla="*/ 4480560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480560">
                <a:moveTo>
                  <a:pt x="0" y="0"/>
                </a:moveTo>
                <a:lnTo>
                  <a:pt x="4023360" y="0"/>
                </a:lnTo>
                <a:lnTo>
                  <a:pt x="4023360" y="4480560"/>
                </a:lnTo>
                <a:lnTo>
                  <a:pt x="0" y="44805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3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8" r:id="rId5"/>
    <p:sldLayoutId id="2147483652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17/06/relationships/model3d" Target="../media/model3d2.glb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hub.com/MagmaXY/GestureXY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290948-0F7A-4592-9D0C-93C49710F6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05BA5DE-39E7-42F6-8F44-B2601FC2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"/>
            <a:ext cx="12192000" cy="68579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0149" y="1921616"/>
            <a:ext cx="11218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chemeClr val="bg1"/>
                </a:solidFill>
              </a:rPr>
              <a:t>НУКЖИ</a:t>
            </a:r>
            <a:r>
              <a:rPr lang="en-US" sz="9600" b="1" dirty="0">
                <a:solidFill>
                  <a:schemeClr val="bg1"/>
                </a:solidFill>
              </a:rPr>
              <a:t>M</a:t>
            </a:r>
            <a:r>
              <a:rPr lang="ru-RU" sz="9600" b="1" dirty="0">
                <a:solidFill>
                  <a:schemeClr val="bg1"/>
                </a:solidFill>
              </a:rPr>
              <a:t>З 1.6</a:t>
            </a:r>
          </a:p>
          <a:p>
            <a:r>
              <a:rPr lang="ru-RU" sz="1600" b="1" dirty="0">
                <a:solidFill>
                  <a:schemeClr val="bg1"/>
                </a:solidFill>
              </a:rPr>
              <a:t>(Носимое устройство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-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контроллер жестами и </a:t>
            </a:r>
            <a:r>
              <a:rPr lang="en-US" sz="1600" b="1" dirty="0">
                <a:solidFill>
                  <a:schemeClr val="bg1"/>
                </a:solidFill>
              </a:rPr>
              <a:t>mqtt </a:t>
            </a:r>
            <a:r>
              <a:rPr lang="ru-RU" sz="1600" b="1" dirty="0">
                <a:solidFill>
                  <a:schemeClr val="bg1"/>
                </a:solidFill>
              </a:rPr>
              <a:t>запросами)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5CA6-6296-465C-8F32-9E5B158D2FC0}"/>
              </a:ext>
            </a:extLst>
          </p:cNvPr>
          <p:cNvSpPr txBox="1"/>
          <p:nvPr/>
        </p:nvSpPr>
        <p:spPr>
          <a:xfrm>
            <a:off x="1060152" y="4878806"/>
            <a:ext cx="486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Участник: Филиппов Дмитрий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Наставник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Бурлакова Ирина Олеговна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ГАУ ДО НСО </a:t>
            </a:r>
            <a:r>
              <a:rPr lang="ru-RU" sz="1600" dirty="0" err="1">
                <a:solidFill>
                  <a:schemeClr val="bg1"/>
                </a:solidFill>
              </a:rPr>
              <a:t>ОРЦТДиЮ</a:t>
            </a:r>
            <a:r>
              <a:rPr lang="ru-RU" sz="1600" dirty="0">
                <a:solidFill>
                  <a:schemeClr val="bg1"/>
                </a:solidFill>
              </a:rPr>
              <a:t> ДТ </a:t>
            </a:r>
            <a:r>
              <a:rPr lang="en-US" sz="1600" dirty="0">
                <a:solidFill>
                  <a:schemeClr val="bg1"/>
                </a:solidFill>
              </a:rPr>
              <a:t>“</a:t>
            </a:r>
            <a:r>
              <a:rPr lang="ru-RU" sz="1600" dirty="0" err="1">
                <a:solidFill>
                  <a:schemeClr val="bg1"/>
                </a:solidFill>
              </a:rPr>
              <a:t>Кванториум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г. Новосибирск, 202</a:t>
            </a:r>
            <a:r>
              <a:rPr lang="en-US" sz="1600" dirty="0">
                <a:solidFill>
                  <a:schemeClr val="bg1"/>
                </a:solidFill>
              </a:rPr>
              <a:t>5</a:t>
            </a:r>
            <a:r>
              <a:rPr lang="ru-RU" sz="1600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F49B62-1ED1-6376-ACEB-6413D4067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0BB2-70AD-2621-36A6-8D28BF4C7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43F372-1BF1-73D7-BCD9-5F5353906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3FCA7-54C7-2AFD-4DA7-83ECF7A3B155}"/>
              </a:ext>
            </a:extLst>
          </p:cNvPr>
          <p:cNvSpPr txBox="1"/>
          <p:nvPr/>
        </p:nvSpPr>
        <p:spPr>
          <a:xfrm>
            <a:off x="2195447" y="150471"/>
            <a:ext cx="7801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АНАЛОГИ И ПРОТОТИПЫ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9983C7E-3276-FA16-AC76-D55C534E4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33812"/>
              </p:ext>
            </p:extLst>
          </p:nvPr>
        </p:nvGraphicFramePr>
        <p:xfrm>
          <a:off x="504070" y="813026"/>
          <a:ext cx="11183858" cy="5609376"/>
        </p:xfrm>
        <a:graphic>
          <a:graphicData uri="http://schemas.openxmlformats.org/drawingml/2006/table">
            <a:tbl>
              <a:tblPr/>
              <a:tblGrid>
                <a:gridCol w="1906642">
                  <a:extLst>
                    <a:ext uri="{9D8B030D-6E8A-4147-A177-3AD203B41FA5}">
                      <a16:colId xmlns:a16="http://schemas.microsoft.com/office/drawing/2014/main" val="180399995"/>
                    </a:ext>
                  </a:extLst>
                </a:gridCol>
                <a:gridCol w="2336270">
                  <a:extLst>
                    <a:ext uri="{9D8B030D-6E8A-4147-A177-3AD203B41FA5}">
                      <a16:colId xmlns:a16="http://schemas.microsoft.com/office/drawing/2014/main" val="2728792485"/>
                    </a:ext>
                  </a:extLst>
                </a:gridCol>
                <a:gridCol w="2681514">
                  <a:extLst>
                    <a:ext uri="{9D8B030D-6E8A-4147-A177-3AD203B41FA5}">
                      <a16:colId xmlns:a16="http://schemas.microsoft.com/office/drawing/2014/main" val="1412976156"/>
                    </a:ext>
                  </a:extLst>
                </a:gridCol>
                <a:gridCol w="1940128">
                  <a:extLst>
                    <a:ext uri="{9D8B030D-6E8A-4147-A177-3AD203B41FA5}">
                      <a16:colId xmlns:a16="http://schemas.microsoft.com/office/drawing/2014/main" val="889325947"/>
                    </a:ext>
                  </a:extLst>
                </a:gridCol>
                <a:gridCol w="2319304">
                  <a:extLst>
                    <a:ext uri="{9D8B030D-6E8A-4147-A177-3AD203B41FA5}">
                      <a16:colId xmlns:a16="http://schemas.microsoft.com/office/drawing/2014/main" val="3495359358"/>
                    </a:ext>
                  </a:extLst>
                </a:gridCol>
              </a:tblGrid>
              <a:tr h="629052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Критерий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GestureXY (</a:t>
                      </a:r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данный прототип)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Голосовой помощник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Alexa/Google)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Пульт нажатий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Logitech Harmony)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Поворотная кнопка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Flic Twist)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530370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Тип управления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Жесты (инфракрасное распознавание)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Голосовые команды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Физические кнопки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Повороты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39059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Точность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10/10 (при настройке) 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9/10 (зависит от фонового шума)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10/10 (чёткие нажатия)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9/10 (может прокрутиться)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168495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Скорость отклика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~100–300 мс (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MQTT + Wi-Fi)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~1–3 сек (облачная обработка)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~50–100 мс (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IR/RF)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~200–500 мс (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Bluetooth)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350873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Обратная связь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Вибромотор +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OLED-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дисплей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Голосовые ответы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Тактильный отклик кнопок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LED-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индикация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185017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>
                          <a:solidFill>
                            <a:schemeClr val="bg1"/>
                          </a:solidFill>
                        </a:rPr>
                        <a:t>Способ связи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MQTT (Wi-Fi) →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любое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IoT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Облако +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Wi-Fi/Bluetooth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IR (10–30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 /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RF (50+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Bluetooth (10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259790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Цена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$37 (DIY)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$30–100 (устройство + подписки)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$50–300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$40–80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76417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Дистанция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Не ограничена (есть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Wi-Fi)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5–10 м (радиус слышимости)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10–50 м (зависит от технологии)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10 м (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Bluetooth)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059556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487F29-B68B-812B-FEFE-E1FF0859F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AD3A-5CCE-EF53-98BD-27AE8546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3534466-649D-9013-7FCB-C85DF6B45B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7B8BF6-795B-7E3F-60A7-E3E672395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914FA-127C-32FD-C02E-E3489CB54000}"/>
              </a:ext>
            </a:extLst>
          </p:cNvPr>
          <p:cNvSpPr txBox="1"/>
          <p:nvPr/>
        </p:nvSpPr>
        <p:spPr>
          <a:xfrm>
            <a:off x="4725754" y="523189"/>
            <a:ext cx="2740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ДИЗАЙН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C7910AF4-1962-7A64-B32E-9DE1FCC5BC3D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>
                <a:extLst>
                  <a:ext uri="{FF2B5EF4-FFF2-40B4-BE49-F238E27FC236}">
                    <a16:creationId xmlns:a16="http://schemas.microsoft.com/office/drawing/2014/main" id="{779916EA-63BA-021F-1B6C-DD92002150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513258"/>
                  </p:ext>
                </p:extLst>
              </p:nvPr>
            </p:nvGraphicFramePr>
            <p:xfrm>
              <a:off x="222610" y="222323"/>
              <a:ext cx="5022090" cy="3652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22090" cy="3652429"/>
                    </a:xfrm>
                    <a:prstGeom prst="rect">
                      <a:avLst/>
                    </a:prstGeom>
                  </am3d:spPr>
                  <am3d:camera>
                    <am3d:pos x="0" y="0" z="54516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38" d="1000000"/>
                    <am3d:preTrans dx="-7085106" dy="-2872340" dz="17617021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591" ay="-2642662" az="-19232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>
                <a:extLst>
                  <a:ext uri="{FF2B5EF4-FFF2-40B4-BE49-F238E27FC236}">
                    <a16:creationId xmlns:a16="http://schemas.microsoft.com/office/drawing/2014/main" id="{779916EA-63BA-021F-1B6C-DD9200215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610" y="222323"/>
                <a:ext cx="5022090" cy="365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>
                <a:extLst>
                  <a:ext uri="{FF2B5EF4-FFF2-40B4-BE49-F238E27FC236}">
                    <a16:creationId xmlns:a16="http://schemas.microsoft.com/office/drawing/2014/main" id="{CFB2AF90-29BC-5FCE-52EA-277DEB2F01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812467"/>
                  </p:ext>
                </p:extLst>
              </p:nvPr>
            </p:nvGraphicFramePr>
            <p:xfrm>
              <a:off x="476894" y="4191522"/>
              <a:ext cx="1913897" cy="23972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13897" cy="239726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00" d="1000000"/>
                    <am3d:preTrans dx="-93599996" dy="-63000000" dz="154349996"/>
                    <am3d:scale>
                      <am3d:sx n="1000000" d="1000000"/>
                      <am3d:sy n="1000000" d="1000000"/>
                      <am3d:sz n="1000000" d="1000000"/>
                    </am3d:scale>
                    <am3d:rot ax="7558482" ay="-1581622" az="-89126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852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>
                <a:extLst>
                  <a:ext uri="{FF2B5EF4-FFF2-40B4-BE49-F238E27FC236}">
                    <a16:creationId xmlns:a16="http://schemas.microsoft.com/office/drawing/2014/main" id="{CFB2AF90-29BC-5FCE-52EA-277DEB2F0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894" y="4191522"/>
                <a:ext cx="1913897" cy="2397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Трехмерная модель 7">
                <a:extLst>
                  <a:ext uri="{FF2B5EF4-FFF2-40B4-BE49-F238E27FC236}">
                    <a16:creationId xmlns:a16="http://schemas.microsoft.com/office/drawing/2014/main" id="{CE45C313-8555-C1FE-C445-51FFE8691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94508"/>
                  </p:ext>
                </p:extLst>
              </p:nvPr>
            </p:nvGraphicFramePr>
            <p:xfrm>
              <a:off x="2076656" y="1779521"/>
              <a:ext cx="5298194" cy="428313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98194" cy="4283135"/>
                    </a:xfrm>
                    <a:prstGeom prst="rect">
                      <a:avLst/>
                    </a:prstGeom>
                  </am3d:spPr>
                  <am3d:camera>
                    <am3d:pos x="0" y="0" z="516079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38" d="1000000"/>
                    <am3d:preTrans dx="-7085106" dy="-3638297" dz="17617021"/>
                    <am3d:scale>
                      <am3d:sx n="1000000" d="1000000"/>
                      <am3d:sy n="1000000" d="1000000"/>
                      <am3d:sz n="1000000" d="1000000"/>
                    </am3d:scale>
                    <am3d:rot ax="2421998" ay="-2047088" az="-15294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93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Трехмерная модель 7">
                <a:extLst>
                  <a:ext uri="{FF2B5EF4-FFF2-40B4-BE49-F238E27FC236}">
                    <a16:creationId xmlns:a16="http://schemas.microsoft.com/office/drawing/2014/main" id="{CE45C313-8555-C1FE-C445-51FFE8691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6656" y="1779521"/>
                <a:ext cx="5298194" cy="4283135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936302-8D65-65E9-343F-A67DF6B2D2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A349A4"/>
              </a:clrFrom>
              <a:clrTo>
                <a:srgbClr val="A349A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189" y="1337665"/>
            <a:ext cx="49815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18D202-9FD6-5379-A62F-F88E20C7A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33F86-FB40-2AC1-B297-BD620771ADCF}"/>
              </a:ext>
            </a:extLst>
          </p:cNvPr>
          <p:cNvSpPr txBox="1"/>
          <p:nvPr/>
        </p:nvSpPr>
        <p:spPr>
          <a:xfrm>
            <a:off x="495300" y="1448024"/>
            <a:ext cx="81948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15 линейно-осевых жестов (инфракрасное распознавание)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Настройка яркости дисплея и вибрации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Включение/выключение управления жестами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Автоотключение управления через заданное время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Переключение устройств и отправка им жестов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Переключение сценариев и их отправка всем устройствам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Управление кнопкой: кликнуть для включения устройства; дважды кликнуть для выключения устройства; зажать для следующей сети при подключении; кликнуть для отображения локальной сети; зажать для перезагрузки устройства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Веб приложение с сохраняемой базой данных: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F071-83D1-D3E0-7316-BDF7D27371BF}"/>
              </a:ext>
            </a:extLst>
          </p:cNvPr>
          <p:cNvSpPr txBox="1"/>
          <p:nvPr/>
        </p:nvSpPr>
        <p:spPr>
          <a:xfrm>
            <a:off x="889071" y="501424"/>
            <a:ext cx="7801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ФУНКЦИОНАЛЬНОСТЬ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7C3BEF-1058-0E30-71AD-E90E4A2A8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5472" y="0"/>
            <a:ext cx="3906528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DE0040-12B7-457E-B0FE-E8AACC260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87FF5AEE-86E1-3DF5-3159-1A219BD727BA}"/>
              </a:ext>
            </a:extLst>
          </p:cNvPr>
          <p:cNvCxnSpPr>
            <a:cxnSpLocks/>
          </p:cNvCxnSpPr>
          <p:nvPr/>
        </p:nvCxnSpPr>
        <p:spPr>
          <a:xfrm>
            <a:off x="3582035" y="144802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1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1EFBD3-BE30-CE99-6F01-E75A3A902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8775" y="1717431"/>
            <a:ext cx="630780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Использование компактных и энергоэффективных компонентов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Миниатюризация, эргономия корпуса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Создание энергоэффективного сна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Увеличение библиотеки жестов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Распространение интеграции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Оптимизация и расширение функциональности, технологий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8B721-351A-CDF4-1D5C-DF192E198D0A}"/>
              </a:ext>
            </a:extLst>
          </p:cNvPr>
          <p:cNvSpPr txBox="1"/>
          <p:nvPr/>
        </p:nvSpPr>
        <p:spPr>
          <a:xfrm>
            <a:off x="308775" y="454732"/>
            <a:ext cx="1188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ОПТИМИЗАЦИЯ И ПЕРСПЕКТИВЫ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141218-E828-E615-FE3F-E3BB91C88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FB2C82-E69A-2F11-343D-85B5FF98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96" y="1533005"/>
            <a:ext cx="5546800" cy="21799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C3E081-A01C-16D3-06E1-71C120DA0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795" y="3712998"/>
            <a:ext cx="5546801" cy="2160202"/>
          </a:xfrm>
          <a:prstGeom prst="rect">
            <a:avLst/>
          </a:prstGeom>
        </p:spPr>
      </p:pic>
      <p:cxnSp>
        <p:nvCxnSpPr>
          <p:cNvPr id="5" name="Straight Connector 14">
            <a:extLst>
              <a:ext uri="{FF2B5EF4-FFF2-40B4-BE49-F238E27FC236}">
                <a16:creationId xmlns:a16="http://schemas.microsoft.com/office/drawing/2014/main" id="{017E2A0C-008B-E1CE-24E1-998FFA91EEBA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8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4FA3B3-F756-4D4A-833D-F7A1643A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B005F7-E20A-4A96-B413-8443A76BC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32" y="0"/>
            <a:ext cx="4609475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8775" y="1455533"/>
            <a:ext cx="62696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В ходе работы над проектом были отточены навыки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Моделирования во </a:t>
            </a:r>
            <a:r>
              <a:rPr lang="en-US" sz="2800" dirty="0">
                <a:solidFill>
                  <a:schemeClr val="bg1"/>
                </a:solidFill>
              </a:rPr>
              <a:t>Fusion 360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Работы с </a:t>
            </a:r>
            <a:r>
              <a:rPr lang="en-US" sz="2800" dirty="0">
                <a:solidFill>
                  <a:schemeClr val="bg1"/>
                </a:solidFill>
              </a:rPr>
              <a:t>3D </a:t>
            </a:r>
            <a:r>
              <a:rPr lang="ru-RU" sz="2800" dirty="0">
                <a:solidFill>
                  <a:schemeClr val="bg1"/>
                </a:solidFill>
              </a:rPr>
              <a:t>принтером, корпусом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Пайки электроники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Программирования плат ESP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Разводки печатных плат в EasyEDA </a:t>
            </a:r>
          </a:p>
          <a:p>
            <a:r>
              <a:rPr lang="ru-RU" sz="2800" dirty="0">
                <a:solidFill>
                  <a:schemeClr val="bg1"/>
                </a:solidFill>
              </a:rPr>
              <a:t>2.  Итогом проекта стал </a:t>
            </a:r>
            <a:r>
              <a:rPr lang="ru-RU" sz="2800" b="1" dirty="0">
                <a:solidFill>
                  <a:schemeClr val="bg1"/>
                </a:solidFill>
              </a:rPr>
              <a:t>действующий прототип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3.  Прототип ожидают </a:t>
            </a:r>
            <a:r>
              <a:rPr lang="ru-RU" sz="2800" b="1" dirty="0">
                <a:solidFill>
                  <a:schemeClr val="bg1"/>
                </a:solidFill>
              </a:rPr>
              <a:t>перспективы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b="1" dirty="0">
                <a:solidFill>
                  <a:schemeClr val="bg1"/>
                </a:solidFill>
              </a:rPr>
              <a:t>оптимизация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E5B2-E870-EEF9-1184-DA62E4BA8543}"/>
              </a:ext>
            </a:extLst>
          </p:cNvPr>
          <p:cNvSpPr txBox="1"/>
          <p:nvPr/>
        </p:nvSpPr>
        <p:spPr>
          <a:xfrm>
            <a:off x="308775" y="418794"/>
            <a:ext cx="1188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РЕФЛЕКСИЯ</a:t>
            </a:r>
            <a:endParaRPr lang="id-ID" sz="4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8C3D1-F487-9677-6E58-A5B73B5F5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1C68D7-BDDE-BB53-DFEE-ABCD6FFB2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41243" r="12122" b="19201"/>
          <a:stretch/>
        </p:blipFill>
        <p:spPr>
          <a:xfrm>
            <a:off x="6578444" y="1647088"/>
            <a:ext cx="5304781" cy="3191125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C6ECF6DD-FFDE-2756-E84D-517DD5BD28EE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CA4F2-8E6B-AC64-0278-B2573E96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83FAC6-07B2-1D38-65D2-F9AFA5DFC6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F267B8C-F4E5-562A-5E89-C45619078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"/>
            <a:ext cx="12192000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CF7855-BE27-8318-6AE2-8A17CE83E2A0}"/>
              </a:ext>
            </a:extLst>
          </p:cNvPr>
          <p:cNvSpPr txBox="1"/>
          <p:nvPr/>
        </p:nvSpPr>
        <p:spPr>
          <a:xfrm>
            <a:off x="1060149" y="1921616"/>
            <a:ext cx="11218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chemeClr val="bg1"/>
                </a:solidFill>
              </a:rPr>
              <a:t>НУКЖИ</a:t>
            </a:r>
            <a:r>
              <a:rPr lang="en-US" sz="9600" b="1" dirty="0">
                <a:solidFill>
                  <a:schemeClr val="bg1"/>
                </a:solidFill>
              </a:rPr>
              <a:t>M</a:t>
            </a:r>
            <a:r>
              <a:rPr lang="ru-RU" sz="9600" b="1" dirty="0">
                <a:solidFill>
                  <a:schemeClr val="bg1"/>
                </a:solidFill>
              </a:rPr>
              <a:t>З 1.6</a:t>
            </a:r>
          </a:p>
          <a:p>
            <a:r>
              <a:rPr lang="ru-RU" sz="1600" b="1" dirty="0">
                <a:solidFill>
                  <a:schemeClr val="bg1"/>
                </a:solidFill>
              </a:rPr>
              <a:t>(Носимое устройство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-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контроллер жестами и </a:t>
            </a:r>
            <a:r>
              <a:rPr lang="en-US" sz="1600" b="1" dirty="0">
                <a:solidFill>
                  <a:schemeClr val="bg1"/>
                </a:solidFill>
              </a:rPr>
              <a:t>mqtt </a:t>
            </a:r>
            <a:r>
              <a:rPr lang="ru-RU" sz="1600" b="1" dirty="0">
                <a:solidFill>
                  <a:schemeClr val="bg1"/>
                </a:solidFill>
              </a:rPr>
              <a:t>запросами)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79913-C0C3-34BA-981F-22A9722A9ED5}"/>
              </a:ext>
            </a:extLst>
          </p:cNvPr>
          <p:cNvSpPr txBox="1"/>
          <p:nvPr/>
        </p:nvSpPr>
        <p:spPr>
          <a:xfrm>
            <a:off x="1060152" y="4878806"/>
            <a:ext cx="486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Участник: Филиппов Дмитрий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Наставник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Бурлакова Ирина Олеговна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ГАУ ДО НСО </a:t>
            </a:r>
            <a:r>
              <a:rPr lang="ru-RU" sz="1600" dirty="0" err="1">
                <a:solidFill>
                  <a:schemeClr val="bg1"/>
                </a:solidFill>
              </a:rPr>
              <a:t>ОРЦТДиЮ</a:t>
            </a:r>
            <a:r>
              <a:rPr lang="ru-RU" sz="1600" dirty="0">
                <a:solidFill>
                  <a:schemeClr val="bg1"/>
                </a:solidFill>
              </a:rPr>
              <a:t> ДТ </a:t>
            </a:r>
            <a:r>
              <a:rPr lang="en-US" sz="1600" dirty="0">
                <a:solidFill>
                  <a:schemeClr val="bg1"/>
                </a:solidFill>
              </a:rPr>
              <a:t>“</a:t>
            </a:r>
            <a:r>
              <a:rPr lang="ru-RU" sz="1600" dirty="0" err="1">
                <a:solidFill>
                  <a:schemeClr val="bg1"/>
                </a:solidFill>
              </a:rPr>
              <a:t>Кванториум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г. Новосибирск, 202</a:t>
            </a:r>
            <a:r>
              <a:rPr lang="en-US" sz="1600" dirty="0">
                <a:solidFill>
                  <a:schemeClr val="bg1"/>
                </a:solidFill>
              </a:rPr>
              <a:t>5</a:t>
            </a:r>
            <a:r>
              <a:rPr lang="ru-RU" sz="1600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333B74-EA1F-7297-A56E-E21FD38D2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07" y="4759356"/>
            <a:ext cx="801965" cy="781978"/>
          </a:xfrm>
          <a:prstGeom prst="rect">
            <a:avLst/>
          </a:prstGeom>
        </p:spPr>
      </p:pic>
      <p:pic>
        <p:nvPicPr>
          <p:cNvPr id="3" name="Рисунок 2">
            <a:hlinkClick r:id="rId5"/>
            <a:extLst>
              <a:ext uri="{FF2B5EF4-FFF2-40B4-BE49-F238E27FC236}">
                <a16:creationId xmlns:a16="http://schemas.microsoft.com/office/drawing/2014/main" id="{FE64D486-F4D1-51EC-65CD-A3A95125D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2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4FA3B3-F756-4D4A-833D-F7A1643A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939385" y="523189"/>
            <a:ext cx="340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СИТУАЦИЯ</a:t>
            </a:r>
            <a:endParaRPr lang="id-ID" sz="60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0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6000" y="1464548"/>
            <a:ext cx="5743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Представьте: вы человек, повсеместно использующий технологии. У вас автоматизированы многие процессы.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Данный проект позволяет в индивидуальном порядке дистанционно, удобно, быстро и интуитивно управлять жестами устройствами в интеграции с </a:t>
            </a:r>
            <a:r>
              <a:rPr lang="en-US" sz="2800" dirty="0">
                <a:solidFill>
                  <a:schemeClr val="bg1"/>
                </a:solidFill>
              </a:rPr>
              <a:t>mqtt</a:t>
            </a:r>
            <a:r>
              <a:rPr lang="ru-RU" sz="2800" dirty="0">
                <a:solidFill>
                  <a:schemeClr val="bg1"/>
                </a:solidFill>
              </a:rPr>
              <a:t> сервером.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B9FE94-CA75-7F0A-9F94-AA5BC8538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6E44A-75C0-6B34-B41B-2537713E1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3" y="1162922"/>
            <a:ext cx="4777534" cy="477753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945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61DD1-582A-901A-9AAD-10060CC9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78CF47-8787-570F-A6A8-3F86D0E9D7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535775-7455-4491-B1BF-3C121DBB2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68" y="1684935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3A301F-97E8-727C-AFAA-3E7BC41F109A}"/>
              </a:ext>
            </a:extLst>
          </p:cNvPr>
          <p:cNvSpPr txBox="1"/>
          <p:nvPr/>
        </p:nvSpPr>
        <p:spPr>
          <a:xfrm>
            <a:off x="2724284" y="523189"/>
            <a:ext cx="6743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ЦЕЛЕВАЯ АУДИТОРИЯ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67196-5D74-8AD6-7D3F-BC68FABB1D3D}"/>
              </a:ext>
            </a:extLst>
          </p:cNvPr>
          <p:cNvSpPr txBox="1"/>
          <p:nvPr/>
        </p:nvSpPr>
        <p:spPr>
          <a:xfrm>
            <a:off x="1074176" y="4508498"/>
            <a:ext cx="3150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Технологические энтузиасты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796AD5F-687B-10B8-89F8-5E8AF6C5A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FDBE1D-550F-D5FA-599A-28F1AC3D0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54" y="1684935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D181-4507-88F5-44FE-6F92DB6AAC1E}"/>
              </a:ext>
            </a:extLst>
          </p:cNvPr>
          <p:cNvSpPr txBox="1"/>
          <p:nvPr/>
        </p:nvSpPr>
        <p:spPr>
          <a:xfrm>
            <a:off x="4565547" y="4448360"/>
            <a:ext cx="315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Люди с ограниченными возможностями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17F7CF-9300-AAD4-9FB1-7AE245325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769" y="1684934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391E9-A1F8-DE79-F407-D698DCB36FC3}"/>
              </a:ext>
            </a:extLst>
          </p:cNvPr>
          <p:cNvSpPr txBox="1"/>
          <p:nvPr/>
        </p:nvSpPr>
        <p:spPr>
          <a:xfrm>
            <a:off x="7371438" y="4497601"/>
            <a:ext cx="43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Профессионалы</a:t>
            </a:r>
          </a:p>
        </p:txBody>
      </p:sp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A67D7F32-39AF-D1C6-97FF-91104A723213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5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97D06E-84D8-445F-BC32-B71DCFF388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33054" y="2486469"/>
            <a:ext cx="52257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 развитием технологий в современном мире упрощаются интерфейсы взаимодействия человека с устройствами.</a:t>
            </a:r>
          </a:p>
          <a:p>
            <a:r>
              <a:rPr lang="ru-RU" sz="2800" dirty="0">
                <a:solidFill>
                  <a:schemeClr val="bg1"/>
                </a:solidFill>
              </a:rPr>
              <a:t>Также привычные интерфейсы управления не всегда уместны.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A782-DD5A-1BBE-9125-63D6230C0EE7}"/>
              </a:ext>
            </a:extLst>
          </p:cNvPr>
          <p:cNvSpPr txBox="1"/>
          <p:nvPr/>
        </p:nvSpPr>
        <p:spPr>
          <a:xfrm>
            <a:off x="3645909" y="523189"/>
            <a:ext cx="490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АКТУАЛЬНОСТЬ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8F5A27C-ABF1-CC9B-9D68-561891D44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17ECCB-8009-7220-6D3C-A8739BC94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20" y="1807174"/>
            <a:ext cx="4280443" cy="428044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E69F358C-02EE-2413-EA95-290A58903847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990F-6ACE-45E5-A03E-2F2EB5B4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EB6AA08-401C-3A86-33C4-D109FB0944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3FAB5D-BEA9-C4C5-B359-52867F783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4" y="2221543"/>
            <a:ext cx="3455068" cy="345506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4F417-5A19-647A-F364-7A773C7256B4}"/>
              </a:ext>
            </a:extLst>
          </p:cNvPr>
          <p:cNvSpPr txBox="1"/>
          <p:nvPr/>
        </p:nvSpPr>
        <p:spPr>
          <a:xfrm>
            <a:off x="3645909" y="523189"/>
            <a:ext cx="490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70939-720C-0C71-25C1-A8856F2D93A5}"/>
              </a:ext>
            </a:extLst>
          </p:cNvPr>
          <p:cNvSpPr txBox="1"/>
          <p:nvPr/>
        </p:nvSpPr>
        <p:spPr>
          <a:xfrm>
            <a:off x="3978164" y="2885133"/>
            <a:ext cx="20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Умный дом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17840-9920-7979-F58B-42EF5C118215}"/>
              </a:ext>
            </a:extLst>
          </p:cNvPr>
          <p:cNvSpPr txBox="1"/>
          <p:nvPr/>
        </p:nvSpPr>
        <p:spPr>
          <a:xfrm>
            <a:off x="4181566" y="4585688"/>
            <a:ext cx="20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Медицина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2B674-9BD6-9CAF-D01D-FA76D97EF1B9}"/>
              </a:ext>
            </a:extLst>
          </p:cNvPr>
          <p:cNvSpPr txBox="1"/>
          <p:nvPr/>
        </p:nvSpPr>
        <p:spPr>
          <a:xfrm>
            <a:off x="6371046" y="4994219"/>
            <a:ext cx="214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Развлечения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CB73A-5E9E-7F45-D6EF-282B47D657F5}"/>
              </a:ext>
            </a:extLst>
          </p:cNvPr>
          <p:cNvSpPr txBox="1"/>
          <p:nvPr/>
        </p:nvSpPr>
        <p:spPr>
          <a:xfrm>
            <a:off x="8825628" y="2865851"/>
            <a:ext cx="2522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Образование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B4D2B-5D13-2EB2-B055-4BC00527B201}"/>
              </a:ext>
            </a:extLst>
          </p:cNvPr>
          <p:cNvSpPr txBox="1"/>
          <p:nvPr/>
        </p:nvSpPr>
        <p:spPr>
          <a:xfrm>
            <a:off x="6263350" y="2385704"/>
            <a:ext cx="23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Безопасность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642FC-7232-21E4-7458-31147E9931B7}"/>
              </a:ext>
            </a:extLst>
          </p:cNvPr>
          <p:cNvSpPr txBox="1"/>
          <p:nvPr/>
        </p:nvSpPr>
        <p:spPr>
          <a:xfrm>
            <a:off x="8722426" y="4649977"/>
            <a:ext cx="3007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Промышленность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508CD2D-8543-F7FA-9AD6-7E17CF43778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436715" y="2908924"/>
            <a:ext cx="0" cy="2938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194598F-57AD-A3BD-5D86-66DC066433A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93911" y="3127461"/>
            <a:ext cx="431717" cy="1266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808CCCC-B0F1-AE3B-40FF-049DAB6619C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393911" y="4635001"/>
            <a:ext cx="328515" cy="2765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53D1BBF-2443-971F-9FB9-4DD95A3CF0E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36715" y="4700378"/>
            <a:ext cx="8183" cy="2938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05D0978-50E6-02D9-BFFE-38C426CFFA77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5991777" y="3146743"/>
            <a:ext cx="531416" cy="1073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8641E700-7253-167C-F1DF-93DC9E78298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6195179" y="4649977"/>
            <a:ext cx="255036" cy="19732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FC5EFA-A9E6-D7AE-713B-532DA0BB2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17CAB2-D353-D10B-D1D9-9A86DA219B00}"/>
              </a:ext>
            </a:extLst>
          </p:cNvPr>
          <p:cNvSpPr txBox="1"/>
          <p:nvPr/>
        </p:nvSpPr>
        <p:spPr>
          <a:xfrm>
            <a:off x="4604206" y="1810514"/>
            <a:ext cx="5977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Сферы применения контроллеров: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67D3F-8873-9450-33C4-B38C49BB111D}"/>
              </a:ext>
            </a:extLst>
          </p:cNvPr>
          <p:cNvSpPr txBox="1"/>
          <p:nvPr/>
        </p:nvSpPr>
        <p:spPr>
          <a:xfrm>
            <a:off x="8960986" y="3600630"/>
            <a:ext cx="2522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D66EA35-C719-74B2-13B5-81536E35CC77}"/>
              </a:ext>
            </a:extLst>
          </p:cNvPr>
          <p:cNvCxnSpPr>
            <a:cxnSpLocks/>
          </p:cNvCxnSpPr>
          <p:nvPr/>
        </p:nvCxnSpPr>
        <p:spPr>
          <a:xfrm>
            <a:off x="8545289" y="3951572"/>
            <a:ext cx="415697" cy="465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F07691B-0817-65CD-869C-9AEEB73627A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4822" y="3947135"/>
            <a:ext cx="2352211" cy="19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E96D2F-1502-BE59-4233-077B0F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329344" y="3267054"/>
            <a:ext cx="2231108" cy="1446317"/>
          </a:xfrm>
          <a:prstGeom prst="rect">
            <a:avLst/>
          </a:prstGeom>
        </p:spPr>
      </p:pic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6A4B6C9D-50D1-0CEE-6962-7D8CBF11DBBF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74ABB26-B606-469D-A85B-F46372CE89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BCF0819-CEC7-4A26-9285-E495F75210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61" y="0"/>
            <a:ext cx="4609475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196" y="412759"/>
            <a:ext cx="262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ЦЕЛЬ: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153" y="1262490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666" y="1296531"/>
            <a:ext cx="5970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Создание носимого устройства-контроллера, управляемого жестами, интегрируемого с </a:t>
            </a:r>
            <a:r>
              <a:rPr lang="en-US" sz="2800" dirty="0">
                <a:solidFill>
                  <a:schemeClr val="bg1"/>
                </a:solidFill>
              </a:rPr>
              <a:t>MQTT </a:t>
            </a:r>
            <a:r>
              <a:rPr lang="ru-RU" sz="2800" dirty="0">
                <a:solidFill>
                  <a:schemeClr val="bg1"/>
                </a:solidFill>
              </a:rPr>
              <a:t>сервером.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177E97-EC10-4E22-984E-E11F5DD45B65}"/>
              </a:ext>
            </a:extLst>
          </p:cNvPr>
          <p:cNvSpPr txBox="1"/>
          <p:nvPr/>
        </p:nvSpPr>
        <p:spPr>
          <a:xfrm>
            <a:off x="357922" y="2499783"/>
            <a:ext cx="2813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ЗАДАЧИ: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C94FA0DC-0DF7-4615-A534-CA1237922374}"/>
              </a:ext>
            </a:extLst>
          </p:cNvPr>
          <p:cNvCxnSpPr/>
          <p:nvPr/>
        </p:nvCxnSpPr>
        <p:spPr>
          <a:xfrm>
            <a:off x="451646" y="3390955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6657D4-43B3-4247-B6D2-7A540EBA437E}"/>
              </a:ext>
            </a:extLst>
          </p:cNvPr>
          <p:cNvSpPr txBox="1"/>
          <p:nvPr/>
        </p:nvSpPr>
        <p:spPr>
          <a:xfrm>
            <a:off x="336196" y="3390955"/>
            <a:ext cx="59119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Разработка концепции и технического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Разводка печатной платы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Пайка платы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Моделирование корпуса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Сборка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Программирование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BF7D6C-D868-4148-D12F-F9BF82A91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EF104-4176-181B-E6A6-1A221ACCA5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211747" y="850269"/>
            <a:ext cx="5338475" cy="34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D3B44A-56DF-A5F3-FAF9-1B33B06CE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59576" y="1849393"/>
            <a:ext cx="57364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Продумать идею и реализацию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Развести печатную плату в </a:t>
            </a:r>
            <a:r>
              <a:rPr lang="en-US" sz="2800" dirty="0" err="1">
                <a:solidFill>
                  <a:schemeClr val="bg1"/>
                </a:solidFill>
              </a:rPr>
              <a:t>EasyEDA</a:t>
            </a:r>
            <a:endParaRPr lang="ru-RU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Спаять плату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Смоделировать корпус прототипу во </a:t>
            </a:r>
            <a:r>
              <a:rPr lang="en-US" sz="2800" dirty="0">
                <a:solidFill>
                  <a:schemeClr val="bg1"/>
                </a:solidFill>
              </a:rPr>
              <a:t>Fusion 360</a:t>
            </a:r>
            <a:endParaRPr lang="ru-RU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Собрать модель прототипа с корпусом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Запрограммировать прототип в </a:t>
            </a:r>
            <a:r>
              <a:rPr lang="en-US" sz="2800" dirty="0">
                <a:solidFill>
                  <a:schemeClr val="bg1"/>
                </a:solidFill>
              </a:rPr>
              <a:t>Arduino IDE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F7B77-2951-9FF7-E0AC-AACD3CAE7973}"/>
              </a:ext>
            </a:extLst>
          </p:cNvPr>
          <p:cNvSpPr txBox="1"/>
          <p:nvPr/>
        </p:nvSpPr>
        <p:spPr>
          <a:xfrm>
            <a:off x="3818069" y="523189"/>
            <a:ext cx="4555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ПЛАН РАБОТЫ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68A532-6D25-AB1F-2536-AA494E999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6B26E9-FF6F-55A2-6E55-A2D3C9D56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005343" y="1969708"/>
            <a:ext cx="5827081" cy="3777409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EA5C2891-F36F-D48E-0BE8-192987139382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3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C9AE-F021-3C75-0C46-D8AB53FC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73814F-2082-A663-A1B4-11ADBE1E3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664ACD-C2FD-7DE0-8A0F-FA4D9A589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3C9844-0BF3-0F27-D821-0E43A9E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152"/>
          <a:stretch/>
        </p:blipFill>
        <p:spPr>
          <a:xfrm>
            <a:off x="613276" y="1324083"/>
            <a:ext cx="2952479" cy="2400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33321-BC02-E831-4A08-50CC98E3A4BF}"/>
              </a:ext>
            </a:extLst>
          </p:cNvPr>
          <p:cNvSpPr txBox="1"/>
          <p:nvPr/>
        </p:nvSpPr>
        <p:spPr>
          <a:xfrm>
            <a:off x="8387519" y="3687331"/>
            <a:ext cx="381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Программирование в </a:t>
            </a:r>
            <a:r>
              <a:rPr lang="en-US" sz="1600" dirty="0">
                <a:solidFill>
                  <a:schemeClr val="bg1"/>
                </a:solidFill>
              </a:rPr>
              <a:t>Arduino IDE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D7FC8-283A-AC44-2E54-FD5510B94A30}"/>
              </a:ext>
            </a:extLst>
          </p:cNvPr>
          <p:cNvSpPr txBox="1"/>
          <p:nvPr/>
        </p:nvSpPr>
        <p:spPr>
          <a:xfrm>
            <a:off x="51911" y="3632155"/>
            <a:ext cx="4079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Разводка печатной платы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в </a:t>
            </a:r>
            <a:r>
              <a:rPr lang="en-US" sz="1600" dirty="0" err="1">
                <a:solidFill>
                  <a:schemeClr val="bg1"/>
                </a:solidFill>
              </a:rPr>
              <a:t>EasyEDA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8D9E4-AAD5-4553-4296-94D0FD2F831B}"/>
              </a:ext>
            </a:extLst>
          </p:cNvPr>
          <p:cNvSpPr txBox="1"/>
          <p:nvPr/>
        </p:nvSpPr>
        <p:spPr>
          <a:xfrm>
            <a:off x="7068059" y="6377810"/>
            <a:ext cx="2720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Сборка корпуса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B1580C-B1C0-1B5D-01F2-B00036AFF994}"/>
              </a:ext>
            </a:extLst>
          </p:cNvPr>
          <p:cNvSpPr txBox="1"/>
          <p:nvPr/>
        </p:nvSpPr>
        <p:spPr>
          <a:xfrm>
            <a:off x="4745230" y="3704081"/>
            <a:ext cx="323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Пайка платы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C9B19-5C2E-C439-DB29-AACF1DFFC5EF}"/>
              </a:ext>
            </a:extLst>
          </p:cNvPr>
          <p:cNvSpPr txBox="1"/>
          <p:nvPr/>
        </p:nvSpPr>
        <p:spPr>
          <a:xfrm>
            <a:off x="1893905" y="6381645"/>
            <a:ext cx="3961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Моделирование корпуса в </a:t>
            </a:r>
            <a:r>
              <a:rPr lang="en-US" sz="1600" dirty="0">
                <a:solidFill>
                  <a:schemeClr val="bg1"/>
                </a:solidFill>
              </a:rPr>
              <a:t>Fusion360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7CEA0FB-50D2-E01B-5A43-6CFCC430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147" y="1320305"/>
            <a:ext cx="2599080" cy="24045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4AAA3-C16F-A44D-29BC-3BE79ECB3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8957" r="30764" b="27577"/>
          <a:stretch/>
        </p:blipFill>
        <p:spPr>
          <a:xfrm rot="16200000">
            <a:off x="5161935" y="399251"/>
            <a:ext cx="2388810" cy="4246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6BE7B-BF13-A1F4-F177-2A39AB3682EB}"/>
              </a:ext>
            </a:extLst>
          </p:cNvPr>
          <p:cNvSpPr txBox="1"/>
          <p:nvPr/>
        </p:nvSpPr>
        <p:spPr>
          <a:xfrm>
            <a:off x="4971654" y="523189"/>
            <a:ext cx="224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ЭТАПЫ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A2CD9C-9C4D-A035-ED5E-56513D600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840248" y="4059385"/>
            <a:ext cx="3664726" cy="2375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8C92B-95DA-C703-4342-903B3B0DA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236" y="4059385"/>
            <a:ext cx="3340584" cy="2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B8319B-9898-B61A-4787-593581312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80EA6E1-1F7C-2BFA-2ABF-E8AB7816D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482952"/>
              </p:ext>
            </p:extLst>
          </p:nvPr>
        </p:nvGraphicFramePr>
        <p:xfrm>
          <a:off x="1228871" y="1140008"/>
          <a:ext cx="9631858" cy="52300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92047">
                  <a:extLst>
                    <a:ext uri="{9D8B030D-6E8A-4147-A177-3AD203B41FA5}">
                      <a16:colId xmlns:a16="http://schemas.microsoft.com/office/drawing/2014/main" val="2509424572"/>
                    </a:ext>
                  </a:extLst>
                </a:gridCol>
                <a:gridCol w="1148398">
                  <a:extLst>
                    <a:ext uri="{9D8B030D-6E8A-4147-A177-3AD203B41FA5}">
                      <a16:colId xmlns:a16="http://schemas.microsoft.com/office/drawing/2014/main" val="3040193965"/>
                    </a:ext>
                  </a:extLst>
                </a:gridCol>
                <a:gridCol w="2864843">
                  <a:extLst>
                    <a:ext uri="{9D8B030D-6E8A-4147-A177-3AD203B41FA5}">
                      <a16:colId xmlns:a16="http://schemas.microsoft.com/office/drawing/2014/main" val="3492901733"/>
                    </a:ext>
                  </a:extLst>
                </a:gridCol>
                <a:gridCol w="1149033">
                  <a:extLst>
                    <a:ext uri="{9D8B030D-6E8A-4147-A177-3AD203B41FA5}">
                      <a16:colId xmlns:a16="http://schemas.microsoft.com/office/drawing/2014/main" val="1078534298"/>
                    </a:ext>
                  </a:extLst>
                </a:gridCol>
                <a:gridCol w="3077537">
                  <a:extLst>
                    <a:ext uri="{9D8B030D-6E8A-4147-A177-3AD203B41FA5}">
                      <a16:colId xmlns:a16="http://schemas.microsoft.com/office/drawing/2014/main" val="1178969998"/>
                    </a:ext>
                  </a:extLst>
                </a:gridCol>
              </a:tblGrid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Стоимость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Работа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Стоимость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310" marR="6534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Общий </a:t>
                      </a:r>
                      <a:r>
                        <a:rPr lang="ru-RU" sz="18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58512"/>
                  </a:ext>
                </a:extLst>
              </a:tr>
              <a:tr h="47923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ESP8266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350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Пайка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12"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2985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020443"/>
                  </a:ext>
                </a:extLst>
              </a:tr>
              <a:tr h="47923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OLED</a:t>
                      </a:r>
                      <a:r>
                        <a:rPr lang="en-US" sz="1800" spc="-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800" spc="-2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I2C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Сборка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592716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Датчик жестов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Программирование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213260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Аккумулятор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858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858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200076"/>
                  </a:ext>
                </a:extLst>
              </a:tr>
              <a:tr h="491711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 зарядки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156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marR="688975" algn="ctr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Идеи</a:t>
                      </a:r>
                      <a:r>
                        <a:rPr lang="ru-RU" sz="1800" spc="-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 </a:t>
                      </a: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реализация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62550"/>
                  </a:ext>
                </a:extLst>
              </a:tr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Вибромотор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Печатная плата </a:t>
                      </a: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133  </a:t>
                      </a:r>
                      <a:r>
                        <a:rPr lang="ru-RU" sz="1800" b="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351726"/>
                  </a:ext>
                </a:extLst>
              </a:tr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Пластик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1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1333 </a:t>
                      </a:r>
                      <a:r>
                        <a:rPr lang="ru-RU" sz="1800" b="1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03909"/>
                  </a:ext>
                </a:extLst>
              </a:tr>
              <a:tr h="56659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Провода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537351"/>
                  </a:ext>
                </a:extLst>
              </a:tr>
              <a:tr h="169048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Кнопка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914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Ремни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458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Термоклей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291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Итого: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1652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230757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3FEEC1-BB64-E744-CE72-D54FF88C6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E117AD-04C8-3C49-0924-C21EF3879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8957" r="30764" b="27577"/>
          <a:stretch/>
        </p:blipFill>
        <p:spPr>
          <a:xfrm rot="16200000">
            <a:off x="8492861" y="800286"/>
            <a:ext cx="1697733" cy="30181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2D6D9-2CCD-96D6-D6FE-9FD3D4442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7832630" y="4392479"/>
            <a:ext cx="3018193" cy="19565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98A4ED-4936-4E4A-7249-2C6401CFEF29}"/>
              </a:ext>
            </a:extLst>
          </p:cNvPr>
          <p:cNvSpPr txBox="1"/>
          <p:nvPr/>
        </p:nvSpPr>
        <p:spPr>
          <a:xfrm>
            <a:off x="1276668" y="349569"/>
            <a:ext cx="9638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СОЦЭКОНОМ ЭФФЕКТИВНОСТЬ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100759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7">
      <a:dk1>
        <a:sysClr val="windowText" lastClr="000000"/>
      </a:dk1>
      <a:lt1>
        <a:sysClr val="window" lastClr="FFFFFF"/>
      </a:lt1>
      <a:dk2>
        <a:srgbClr val="00A4DE"/>
      </a:dk2>
      <a:lt2>
        <a:srgbClr val="E7E6E6"/>
      </a:lt2>
      <a:accent1>
        <a:srgbClr val="5CD3FF"/>
      </a:accent1>
      <a:accent2>
        <a:srgbClr val="00B0F0"/>
      </a:accent2>
      <a:accent3>
        <a:srgbClr val="009AD0"/>
      </a:accent3>
      <a:accent4>
        <a:srgbClr val="008BBC"/>
      </a:accent4>
      <a:accent5>
        <a:srgbClr val="007FAC"/>
      </a:accent5>
      <a:accent6>
        <a:srgbClr val="008B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645</Words>
  <Application>Microsoft Office PowerPoint</Application>
  <PresentationFormat>Широкоэкранный</PresentationFormat>
  <Paragraphs>175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maranita</dc:creator>
  <cp:lastModifiedBy>Дмитрий Филиппов</cp:lastModifiedBy>
  <cp:revision>416</cp:revision>
  <dcterms:created xsi:type="dcterms:W3CDTF">2018-07-17T11:16:02Z</dcterms:created>
  <dcterms:modified xsi:type="dcterms:W3CDTF">2025-05-15T14:15:10Z</dcterms:modified>
</cp:coreProperties>
</file>